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274" r:id="rId3"/>
    <p:sldId id="358" r:id="rId4"/>
    <p:sldId id="333" r:id="rId5"/>
    <p:sldId id="458" r:id="rId6"/>
    <p:sldId id="467" r:id="rId7"/>
    <p:sldId id="468" r:id="rId8"/>
    <p:sldId id="334" r:id="rId9"/>
    <p:sldId id="359" r:id="rId10"/>
    <p:sldId id="459" r:id="rId11"/>
    <p:sldId id="460" r:id="rId12"/>
    <p:sldId id="490" r:id="rId13"/>
    <p:sldId id="373" r:id="rId14"/>
    <p:sldId id="478" r:id="rId15"/>
    <p:sldId id="377" r:id="rId16"/>
    <p:sldId id="379" r:id="rId17"/>
    <p:sldId id="386" r:id="rId18"/>
    <p:sldId id="479" r:id="rId19"/>
    <p:sldId id="480" r:id="rId20"/>
    <p:sldId id="481" r:id="rId21"/>
    <p:sldId id="469" r:id="rId22"/>
    <p:sldId id="486" r:id="rId23"/>
    <p:sldId id="482" r:id="rId24"/>
    <p:sldId id="483" r:id="rId25"/>
    <p:sldId id="484" r:id="rId26"/>
    <p:sldId id="485" r:id="rId27"/>
    <p:sldId id="487" r:id="rId28"/>
    <p:sldId id="387" r:id="rId29"/>
    <p:sldId id="489" r:id="rId30"/>
    <p:sldId id="428" r:id="rId31"/>
    <p:sldId id="429" r:id="rId32"/>
    <p:sldId id="462" r:id="rId33"/>
    <p:sldId id="430" r:id="rId34"/>
    <p:sldId id="432" r:id="rId35"/>
    <p:sldId id="433" r:id="rId36"/>
    <p:sldId id="437" r:id="rId37"/>
    <p:sldId id="463" r:id="rId38"/>
    <p:sldId id="446" r:id="rId39"/>
    <p:sldId id="470" r:id="rId40"/>
    <p:sldId id="439" r:id="rId41"/>
    <p:sldId id="440" r:id="rId42"/>
    <p:sldId id="441" r:id="rId43"/>
    <p:sldId id="321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78895" autoAdjust="0"/>
  </p:normalViewPr>
  <p:slideViewPr>
    <p:cSldViewPr snapToGrid="0" snapToObjects="1">
      <p:cViewPr varScale="1">
        <p:scale>
          <a:sx n="83" d="100"/>
          <a:sy n="83" d="100"/>
        </p:scale>
        <p:origin x="9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527BA-E620-4B31-90FF-596CD1140ED8}" type="datetimeFigureOut">
              <a:rPr lang="zh-CN" altLang="en-US" smtClean="0"/>
              <a:pPr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FD7C5-18AD-484E-8BF8-F54EABEE53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761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FF7C0A-4974-4C28-821B-ECC9AB88AB35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EAAB6E-5B0C-4403-BCAE-4497F7111D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11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29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16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635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8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7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32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92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42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51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52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22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98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002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8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62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086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01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56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29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4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08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8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31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76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61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70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54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07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33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3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20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70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075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4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9D0CE-3509-4E8E-949A-C3B880888C19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34A5D-2D4C-48A6-9A48-87ECFC60EE0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BD2C2-5F06-4EB4-AA87-EEFF857BE0DF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D486A-7E39-48E9-A9C0-1AF796321D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3F839-85B4-490C-82F0-8D97F31AC371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118E4-4D2D-4361-A2A6-3CB632E74E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4D79-EB92-44CB-98BB-E2E6F3C0DA81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6CDA1-B2C2-440A-BCF6-820C15D1F7D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页脚占位符 3"/>
          <p:cNvSpPr txBox="1">
            <a:spLocks/>
          </p:cNvSpPr>
          <p:nvPr userDrawn="1"/>
        </p:nvSpPr>
        <p:spPr>
          <a:xfrm>
            <a:off x="811212" y="6356350"/>
            <a:ext cx="458059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Lecture 12: Local Feature Detectors – Part I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605860-D548-4C5C-854B-99C91562E0AA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0A4604-B824-4190-ACE8-B9585E4AAD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9304-0DCC-47C2-A532-658D86D85960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52AB-F780-40DC-9AB9-526E1D1B47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845AC-A052-400C-97B6-526A9F50826C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1AB9A-F41A-406D-AB88-0305D75E3F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EE260-56CF-468C-8163-CD7E19B31C05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E7FE-DE3D-4C46-A677-557FD82B16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9854F-058A-4572-930E-050491A781D6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C42A5-0ABC-44CD-B4EB-8F5B87A98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4C065-3EFE-44FD-A64E-45E7994D321C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3C49-B6E2-40A5-99C7-9382D82735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55AA2-E93C-44D0-B3A3-940565E0878B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64151-1742-42C8-9AF0-5818D0A2B7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61E4E640-7AC0-482D-946F-1062DD5F0FDD}" type="datetime1">
              <a:rPr lang="en-US" altLang="zh-CN" smtClean="0"/>
              <a:pPr>
                <a:defRPr/>
              </a:pPr>
              <a:t>12/3/2019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87761CF3-31AE-4790-9838-D5D772E3B4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82883"/>
            <a:ext cx="7772400" cy="3239070"/>
          </a:xfrm>
        </p:spPr>
        <p:txBody>
          <a:bodyPr/>
          <a:lstStyle/>
          <a:p>
            <a:r>
              <a:rPr lang="en-US" altLang="zh-CN" dirty="0"/>
              <a:t>Computer Vision</a:t>
            </a:r>
            <a:br>
              <a:rPr lang="en-US" altLang="zh-CN" dirty="0"/>
            </a:br>
            <a:r>
              <a:rPr lang="en-US" altLang="zh-CN" sz="3200" dirty="0"/>
              <a:t>Lecture 12: Local Feature Detectors</a:t>
            </a:r>
            <a:br>
              <a:rPr lang="en-US" altLang="zh-CN" sz="3200" dirty="0"/>
            </a:br>
            <a:r>
              <a:rPr lang="en-US" altLang="zh-CN" sz="3200" dirty="0"/>
              <a:t>Part I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5572" y="204958"/>
            <a:ext cx="413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School of Software, SJTU</a:t>
            </a:r>
            <a:endParaRPr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 descr="sjtu_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-1"/>
            <a:ext cx="886626" cy="882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en-US" altLang="zh-CN" sz="2000" dirty="0"/>
              <a:t>	</a:t>
            </a:r>
            <a:br>
              <a:rPr lang="en-US" altLang="zh-CN" sz="600" dirty="0"/>
            </a:br>
            <a:r>
              <a:rPr lang="en-US" altLang="zh-CN" sz="2000" dirty="0"/>
              <a:t>Two images from NASA Mars Rover: matching using local features</a:t>
            </a:r>
            <a:endParaRPr lang="zh-CN" alt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771650"/>
            <a:ext cx="7848600" cy="39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Advantages of Local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Locality</a:t>
            </a:r>
          </a:p>
          <a:p>
            <a:pPr lvl="1"/>
            <a:r>
              <a:rPr lang="en-US" altLang="zh-CN" sz="2200" dirty="0"/>
              <a:t>features are local, so robust to occlusion and clutter</a:t>
            </a:r>
          </a:p>
          <a:p>
            <a:r>
              <a:rPr lang="en-US" altLang="zh-CN" sz="2800" dirty="0"/>
              <a:t>Distinctiveness</a:t>
            </a:r>
          </a:p>
          <a:p>
            <a:pPr lvl="1"/>
            <a:r>
              <a:rPr lang="en-US" altLang="zh-CN" sz="2200" dirty="0"/>
              <a:t>can differentiate a large database of objects</a:t>
            </a:r>
          </a:p>
          <a:p>
            <a:r>
              <a:rPr lang="en-US" altLang="zh-CN" sz="2800" dirty="0"/>
              <a:t>Quantity</a:t>
            </a:r>
          </a:p>
          <a:p>
            <a:pPr lvl="1"/>
            <a:r>
              <a:rPr lang="en-US" altLang="zh-CN" sz="2200" dirty="0"/>
              <a:t>hundreds or thousands in a single image</a:t>
            </a:r>
          </a:p>
          <a:p>
            <a:r>
              <a:rPr lang="en-US" altLang="zh-CN" sz="2800" dirty="0"/>
              <a:t>Efficiency</a:t>
            </a:r>
          </a:p>
          <a:p>
            <a:pPr lvl="1"/>
            <a:r>
              <a:rPr lang="en-US" altLang="zh-CN" sz="2200" dirty="0"/>
              <a:t>real time performance achievable</a:t>
            </a:r>
          </a:p>
          <a:p>
            <a:r>
              <a:rPr lang="en-US" altLang="zh-CN" sz="2800" dirty="0"/>
              <a:t>Generality</a:t>
            </a:r>
          </a:p>
          <a:p>
            <a:pPr lvl="1"/>
            <a:r>
              <a:rPr lang="en-US" altLang="zh-CN" sz="2200" dirty="0"/>
              <a:t>exploit different types of features in different situations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/>
              <a:t>What makes a good feature?</a:t>
            </a:r>
          </a:p>
          <a:p>
            <a:r>
              <a:rPr lang="en-US" altLang="zh-CN" sz="2600" dirty="0"/>
              <a:t>We want uniqueness.</a:t>
            </a:r>
          </a:p>
          <a:p>
            <a:pPr lvl="1"/>
            <a:r>
              <a:rPr lang="en-US" altLang="zh-CN" sz="2200" dirty="0"/>
              <a:t>Look for image regions that are </a:t>
            </a:r>
            <a:r>
              <a:rPr lang="en-US" altLang="zh-CN" sz="2200" b="1" dirty="0"/>
              <a:t>unusual.</a:t>
            </a:r>
          </a:p>
          <a:p>
            <a:pPr lvl="1"/>
            <a:r>
              <a:rPr lang="en-US" altLang="zh-CN" sz="2200" dirty="0"/>
              <a:t>Lead to unambiguous matches in other images.</a:t>
            </a:r>
          </a:p>
          <a:p>
            <a:r>
              <a:rPr lang="en-US" altLang="zh-CN" sz="2600" dirty="0"/>
              <a:t>How to define “unusual”?</a:t>
            </a:r>
          </a:p>
          <a:p>
            <a:pPr lvl="1"/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3777609"/>
            <a:ext cx="4591050" cy="265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550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Measures of Uniqueness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Suppose we only consider a small window of  pixels.</a:t>
            </a:r>
          </a:p>
          <a:p>
            <a:pPr lvl="1"/>
            <a:r>
              <a:rPr lang="en-US" altLang="zh-CN" sz="2400" dirty="0"/>
              <a:t>What defines whether a feature is a good or bad candidate?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19475"/>
            <a:ext cx="8124825" cy="225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Measures of Uniqueness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2949"/>
          </a:xfrm>
        </p:spPr>
        <p:txBody>
          <a:bodyPr/>
          <a:lstStyle/>
          <a:p>
            <a:r>
              <a:rPr lang="en-US" altLang="zh-CN" sz="2800" dirty="0"/>
              <a:t>Local measure of feature uniqueness:</a:t>
            </a:r>
          </a:p>
          <a:p>
            <a:pPr lvl="1"/>
            <a:r>
              <a:rPr lang="en-US" altLang="zh-CN" sz="2400" dirty="0"/>
              <a:t>How does the window change when you shift it?</a:t>
            </a:r>
          </a:p>
          <a:p>
            <a:pPr lvl="1"/>
            <a:r>
              <a:rPr lang="en-US" altLang="zh-CN" sz="2400" dirty="0"/>
              <a:t>Shifting the window in any direction causes a </a:t>
            </a:r>
            <a:r>
              <a:rPr lang="en-US" altLang="zh-CN" sz="2400" i="1" dirty="0"/>
              <a:t>big change.</a:t>
            </a:r>
          </a:p>
          <a:p>
            <a:pPr lvl="1"/>
            <a:endParaRPr lang="en-US" altLang="zh-CN" sz="2400" i="1" dirty="0"/>
          </a:p>
          <a:p>
            <a:pPr lvl="1"/>
            <a:endParaRPr lang="en-US" altLang="zh-CN" sz="2400" i="1" dirty="0"/>
          </a:p>
          <a:p>
            <a:pPr lvl="1"/>
            <a:endParaRPr lang="en-US" altLang="zh-CN" sz="2400" i="1" dirty="0"/>
          </a:p>
          <a:p>
            <a:pPr lvl="1"/>
            <a:endParaRPr lang="en-US" altLang="zh-CN" sz="2400" i="1" dirty="0"/>
          </a:p>
          <a:p>
            <a:pPr lvl="1"/>
            <a:endParaRPr lang="en-US" altLang="zh-CN" sz="2400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324226"/>
            <a:ext cx="7077075" cy="197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62025" y="5392022"/>
          <a:ext cx="7267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flat” region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”: 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corner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”: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 change in all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change along 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significant change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directions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edge direction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all directions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 and Image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There are three important requirements for feature points to have a better correspondence for matching:</a:t>
            </a:r>
          </a:p>
          <a:p>
            <a:pPr lvl="1"/>
            <a:r>
              <a:rPr lang="en-US" altLang="zh-CN" sz="2200" dirty="0"/>
              <a:t>Points corresponding to the same scene points should be </a:t>
            </a:r>
            <a:r>
              <a:rPr lang="en-US" altLang="zh-CN" sz="2200" dirty="0">
                <a:solidFill>
                  <a:srgbClr val="FF0000"/>
                </a:solidFill>
              </a:rPr>
              <a:t>detected</a:t>
            </a:r>
            <a:r>
              <a:rPr lang="en-US" altLang="zh-CN" sz="2200" dirty="0"/>
              <a:t> consistently over different views. </a:t>
            </a:r>
          </a:p>
          <a:p>
            <a:pPr lvl="1"/>
            <a:r>
              <a:rPr lang="en-US" altLang="zh-CN" sz="2200" dirty="0"/>
              <a:t>They should be </a:t>
            </a:r>
            <a:r>
              <a:rPr lang="en-US" altLang="zh-CN" sz="2200" dirty="0">
                <a:solidFill>
                  <a:srgbClr val="FF0000"/>
                </a:solidFill>
              </a:rPr>
              <a:t>invariant</a:t>
            </a:r>
            <a:r>
              <a:rPr lang="en-US" altLang="zh-CN" sz="2200" dirty="0"/>
              <a:t> to image scaling, rotation and to change in illumination and 3D camera viewpoint.</a:t>
            </a:r>
          </a:p>
          <a:p>
            <a:pPr lvl="1"/>
            <a:r>
              <a:rPr lang="en-US" altLang="zh-CN" sz="2200" dirty="0"/>
              <a:t>There should be enough information in the neighborhood of the points so that corresponding points can be automatically </a:t>
            </a:r>
            <a:r>
              <a:rPr lang="en-US" altLang="zh-CN" sz="2200" dirty="0">
                <a:solidFill>
                  <a:srgbClr val="FF0000"/>
                </a:solidFill>
              </a:rPr>
              <a:t>matched</a:t>
            </a:r>
            <a:r>
              <a:rPr lang="en-US" altLang="zh-CN" sz="2200" dirty="0"/>
              <a:t>.</a:t>
            </a:r>
          </a:p>
          <a:p>
            <a:r>
              <a:rPr lang="en-US" altLang="zh-CN" sz="2800" dirty="0"/>
              <a:t>These points are also called </a:t>
            </a:r>
            <a:r>
              <a:rPr lang="en-US" altLang="zh-CN" sz="2800" dirty="0">
                <a:solidFill>
                  <a:srgbClr val="FF0000"/>
                </a:solidFill>
              </a:rPr>
              <a:t>interest points</a:t>
            </a:r>
            <a:r>
              <a:rPr lang="en-US" altLang="zh-CN" sz="28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of the 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pPr>
              <a:buNone/>
            </a:pPr>
            <a:endParaRPr lang="en-US" altLang="zh-CN" sz="26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/>
              <a:t>Extraction of interest points (characteristic locations).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/>
              <a:t>Computation of local descriptors.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/>
              <a:t>Determining correspondences.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/>
              <a:t>Using these correspondences for matching/recognition/etc.</a:t>
            </a:r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4" y="1619249"/>
            <a:ext cx="7419975" cy="275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581650" cy="4525963"/>
          </a:xfrm>
        </p:spPr>
        <p:txBody>
          <a:bodyPr/>
          <a:lstStyle/>
          <a:p>
            <a:pPr lvl="1"/>
            <a:endParaRPr lang="en-US" altLang="zh-CN" sz="2200" dirty="0"/>
          </a:p>
          <a:p>
            <a:pPr lvl="1">
              <a:buNone/>
            </a:pPr>
            <a:endParaRPr lang="en-US" altLang="zh-CN" sz="2200" dirty="0"/>
          </a:p>
          <a:p>
            <a:pPr lvl="1"/>
            <a:r>
              <a:rPr lang="en-US" altLang="zh-CN" sz="2100" dirty="0"/>
              <a:t>How do the pixels in W change?</a:t>
            </a:r>
          </a:p>
          <a:p>
            <a:pPr lvl="1"/>
            <a:r>
              <a:rPr lang="en-US" altLang="zh-CN" sz="2100" dirty="0"/>
              <a:t>Auto-correlation function measures the self similarity of a signal and is related to the sum-of-squared difference.</a:t>
            </a:r>
          </a:p>
          <a:p>
            <a:pPr lvl="1"/>
            <a:r>
              <a:rPr lang="en-US" altLang="zh-CN" sz="2100" dirty="0"/>
              <a:t>Compare each pixel before and after the shift by summing up the squared differences (SSD).</a:t>
            </a:r>
          </a:p>
          <a:p>
            <a:pPr lvl="1"/>
            <a:r>
              <a:rPr lang="en-US" altLang="zh-CN" sz="2100" dirty="0"/>
              <a:t>This defines an SSD “error” of E(</a:t>
            </a:r>
            <a:r>
              <a:rPr lang="en-US" altLang="zh-CN" sz="2100" dirty="0" err="1"/>
              <a:t>u,v</a:t>
            </a:r>
            <a:r>
              <a:rPr lang="en-US" altLang="zh-CN" sz="2100" dirty="0"/>
              <a:t>):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5975" y="2424113"/>
            <a:ext cx="2515251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019611" y="1801296"/>
            <a:ext cx="7524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itchFamily="34" charset="0"/>
                <a:cs typeface="Arial" pitchFamily="34" charset="0"/>
              </a:rPr>
              <a:t>Consider shifting the window W by (</a:t>
            </a:r>
            <a:r>
              <a:rPr lang="en-US" altLang="zh-CN" sz="2800" dirty="0" err="1">
                <a:latin typeface="Arial" pitchFamily="34" charset="0"/>
                <a:cs typeface="Arial" pitchFamily="34" charset="0"/>
              </a:rPr>
              <a:t>u,v</a:t>
            </a:r>
            <a:r>
              <a:rPr lang="en-US" altLang="zh-CN" sz="2800" dirty="0">
                <a:latin typeface="Arial" pitchFamily="34" charset="0"/>
                <a:cs typeface="Arial" pitchFamily="34" charset="0"/>
              </a:rPr>
              <a:t>):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561" y="5256245"/>
            <a:ext cx="7391615" cy="102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Taylor Series expansion of I: </a:t>
            </a:r>
          </a:p>
          <a:p>
            <a:endParaRPr lang="en-US" altLang="zh-CN" sz="2800" dirty="0"/>
          </a:p>
          <a:p>
            <a:r>
              <a:rPr lang="en-US" altLang="zh-CN" sz="2800" dirty="0"/>
              <a:t>If the motion (</a:t>
            </a:r>
            <a:r>
              <a:rPr lang="en-US" altLang="zh-CN" sz="2800" dirty="0" err="1"/>
              <a:t>u,v</a:t>
            </a:r>
            <a:r>
              <a:rPr lang="en-US" altLang="zh-CN" sz="2800" dirty="0"/>
              <a:t>) is assumed to be small, then first order approximation is good.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 Plugging this into the formula on the previous slide...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49" y="2166938"/>
            <a:ext cx="7610476" cy="47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499" y="3548556"/>
            <a:ext cx="6972301" cy="215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Sum-of-squared differences error E(</a:t>
            </a:r>
            <a:r>
              <a:rPr lang="en-US" altLang="zh-CN" sz="2800" dirty="0" err="1"/>
              <a:t>u,v</a:t>
            </a:r>
            <a:r>
              <a:rPr lang="en-US" altLang="zh-CN" sz="2800" dirty="0"/>
              <a:t>):</a:t>
            </a:r>
          </a:p>
          <a:p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1" y="2207870"/>
            <a:ext cx="7686674" cy="319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Matching</a:t>
            </a:r>
          </a:p>
          <a:p>
            <a:r>
              <a:rPr lang="en-US" altLang="zh-CN" dirty="0"/>
              <a:t>Local Features</a:t>
            </a:r>
          </a:p>
          <a:p>
            <a:r>
              <a:rPr lang="en-US" altLang="zh-CN"/>
              <a:t>Harris Detector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/>
              <a:t>This can be rewritten: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800" dirty="0"/>
          </a:p>
          <a:p>
            <a:r>
              <a:rPr lang="en-US" altLang="zh-CN" sz="2600" dirty="0"/>
              <a:t>For the example above:</a:t>
            </a:r>
          </a:p>
          <a:p>
            <a:pPr lvl="1"/>
            <a:r>
              <a:rPr lang="en-US" altLang="zh-CN" sz="2000" dirty="0"/>
              <a:t>You can move the center of the green window to anywhere on the blue unit circle.</a:t>
            </a:r>
          </a:p>
          <a:p>
            <a:pPr lvl="1"/>
            <a:r>
              <a:rPr lang="en-US" altLang="zh-CN" sz="2000" dirty="0"/>
              <a:t>Which directions will result in the largest and smallest E values?</a:t>
            </a:r>
          </a:p>
          <a:p>
            <a:pPr lvl="1"/>
            <a:r>
              <a:rPr lang="en-US" altLang="zh-CN" sz="2000" dirty="0"/>
              <a:t>We can find these directions by looking at the eigenvectors of </a:t>
            </a:r>
            <a:r>
              <a:rPr lang="en-US" altLang="zh-CN" sz="2000" b="1" dirty="0"/>
              <a:t>H</a:t>
            </a:r>
            <a:r>
              <a:rPr lang="en-US" altLang="zh-CN" sz="20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1" y="1990725"/>
            <a:ext cx="6686549" cy="247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</a:t>
            </a:r>
            <a:r>
              <a:rPr lang="en-US" altLang="zh-CN" dirty="0" err="1"/>
              <a:t>EigenVector</a:t>
            </a:r>
            <a:r>
              <a:rPr lang="en-US" altLang="zh-CN" dirty="0"/>
              <a:t>/Value 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/>
              <a:t>The eigenvectors of a matrix </a:t>
            </a:r>
            <a:r>
              <a:rPr lang="en-US" altLang="zh-CN" sz="2200" b="1" dirty="0"/>
              <a:t>A</a:t>
            </a:r>
            <a:r>
              <a:rPr lang="en-US" altLang="zh-CN" sz="2200" dirty="0"/>
              <a:t> are the vectors </a:t>
            </a:r>
            <a:r>
              <a:rPr lang="en-US" altLang="zh-CN" sz="2200" b="1" dirty="0"/>
              <a:t>x</a:t>
            </a:r>
            <a:r>
              <a:rPr lang="en-US" altLang="zh-CN" sz="2200" dirty="0"/>
              <a:t> that satisfy:</a:t>
            </a:r>
          </a:p>
          <a:p>
            <a:endParaRPr lang="en-US" altLang="zh-CN" sz="800" dirty="0"/>
          </a:p>
          <a:p>
            <a:r>
              <a:rPr lang="en-US" altLang="zh-CN" sz="2200" dirty="0"/>
              <a:t>The scalar </a:t>
            </a:r>
            <a:r>
              <a:rPr lang="en-US" altLang="zh-CN" sz="2200" b="1" dirty="0"/>
              <a:t>λ</a:t>
            </a:r>
            <a:r>
              <a:rPr lang="en-US" altLang="zh-CN" sz="2200" dirty="0"/>
              <a:t> is the </a:t>
            </a:r>
            <a:r>
              <a:rPr lang="en-US" altLang="zh-CN" sz="2200" dirty="0" err="1"/>
              <a:t>eigenvalue</a:t>
            </a:r>
            <a:r>
              <a:rPr lang="en-US" altLang="zh-CN" sz="2200" dirty="0"/>
              <a:t> corresponding to </a:t>
            </a:r>
            <a:r>
              <a:rPr lang="en-US" altLang="zh-CN" sz="2200" b="1" dirty="0"/>
              <a:t>x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err="1"/>
              <a:t>eigenvalues</a:t>
            </a:r>
            <a:r>
              <a:rPr lang="en-US" altLang="zh-CN" sz="2000" dirty="0"/>
              <a:t> are found by solving:</a:t>
            </a:r>
          </a:p>
          <a:p>
            <a:pPr lvl="1"/>
            <a:endParaRPr lang="en-US" altLang="zh-CN" sz="1400" dirty="0"/>
          </a:p>
          <a:p>
            <a:pPr lvl="1"/>
            <a:r>
              <a:rPr lang="en-US" altLang="zh-CN" sz="2000" dirty="0"/>
              <a:t>In our case, </a:t>
            </a:r>
            <a:r>
              <a:rPr lang="en-US" altLang="zh-CN" sz="2000" b="1" dirty="0"/>
              <a:t>A</a:t>
            </a:r>
            <a:r>
              <a:rPr lang="en-US" altLang="zh-CN" sz="2000" dirty="0"/>
              <a:t> = </a:t>
            </a:r>
            <a:r>
              <a:rPr lang="en-US" altLang="zh-CN" sz="2000" b="1" dirty="0"/>
              <a:t>H</a:t>
            </a:r>
            <a:r>
              <a:rPr lang="en-US" altLang="zh-CN" sz="2000" dirty="0"/>
              <a:t> is a 2x2 matrix, so we have</a:t>
            </a:r>
          </a:p>
          <a:p>
            <a:pPr lvl="1"/>
            <a:endParaRPr lang="en-US" altLang="zh-CN" sz="1600" dirty="0"/>
          </a:p>
          <a:p>
            <a:pPr lvl="1"/>
            <a:endParaRPr lang="en-US" altLang="zh-CN" sz="1200" dirty="0"/>
          </a:p>
          <a:p>
            <a:pPr lvl="1"/>
            <a:r>
              <a:rPr lang="en-US" altLang="zh-CN" sz="2000" dirty="0"/>
              <a:t>The solution: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Once you know </a:t>
            </a:r>
            <a:r>
              <a:rPr lang="en-US" altLang="zh-CN" sz="2000" b="1" dirty="0"/>
              <a:t>λ</a:t>
            </a:r>
            <a:r>
              <a:rPr lang="en-US" altLang="zh-CN" sz="2000" dirty="0"/>
              <a:t>, you find </a:t>
            </a:r>
            <a:r>
              <a:rPr lang="en-US" altLang="zh-CN" sz="2000" b="1" dirty="0"/>
              <a:t>x</a:t>
            </a:r>
            <a:r>
              <a:rPr lang="en-US" altLang="zh-CN" sz="2000" dirty="0"/>
              <a:t> by solving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8515" y="1962149"/>
            <a:ext cx="1114425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5655" y="2933703"/>
            <a:ext cx="1946910" cy="28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8463" y="3500438"/>
            <a:ext cx="32670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47788" y="4414838"/>
            <a:ext cx="6448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7888" y="5565775"/>
            <a:ext cx="40576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 of Eigen Vector/ Value: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To find eigen value / vector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3−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3−</m:t>
                            </m:r>
                            <m:r>
                              <m:rPr>
                                <m:sty m:val="p"/>
                              </m:rPr>
                              <a:rPr lang="el-GR" altLang="zh-CN" sz="2400" i="1" dirty="0">
                                <a:latin typeface="Cambria Math"/>
                              </a:rPr>
                              <m:t>λ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/>
                      </a:rPr>
                      <m:t>−1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		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8−6</m:t>
                        </m:r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  <m:sup>
                        <m:r>
                          <a:rPr lang="en-US" altLang="zh-CN" sz="24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/>
                      </a:rPr>
                      <m:t>+</m:t>
                    </m:r>
                    <m:r>
                      <a:rPr lang="en-US" altLang="zh-CN" sz="2400" i="1" dirty="0">
                        <a:latin typeface="Cambria Math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4</m:t>
                        </m:r>
                        <m:r>
                          <a:rPr lang="en-US" altLang="zh-CN" sz="2400" i="1" dirty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</m:d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=2,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4 </m:t>
                    </m:r>
                  </m:oMath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en-US" altLang="zh-CN" sz="2400" dirty="0"/>
                  <a:t>We need to make: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3−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And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=2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, and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84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2000" dirty="0"/>
          </a:p>
          <a:p>
            <a:endParaRPr lang="en-US" altLang="zh-CN" sz="2800" dirty="0"/>
          </a:p>
          <a:p>
            <a:r>
              <a:rPr lang="en-US" altLang="zh-CN" sz="2600" dirty="0" err="1"/>
              <a:t>Eigenvalues</a:t>
            </a:r>
            <a:r>
              <a:rPr lang="en-US" altLang="zh-CN" sz="2600" dirty="0"/>
              <a:t> and eigenvectors of </a:t>
            </a:r>
            <a:r>
              <a:rPr lang="en-US" altLang="zh-CN" sz="2600" b="1" dirty="0"/>
              <a:t>H</a:t>
            </a:r>
            <a:r>
              <a:rPr lang="en-US" altLang="zh-CN" sz="2600" dirty="0"/>
              <a:t>:</a:t>
            </a:r>
          </a:p>
          <a:p>
            <a:pPr lvl="1"/>
            <a:r>
              <a:rPr lang="en-US" altLang="zh-CN" sz="2000" dirty="0"/>
              <a:t>Define shifts with the smallest and largest change (E value).</a:t>
            </a:r>
          </a:p>
          <a:p>
            <a:pPr lvl="1"/>
            <a:r>
              <a:rPr lang="en-US" altLang="zh-CN" sz="2000" dirty="0"/>
              <a:t>x</a:t>
            </a:r>
            <a:r>
              <a:rPr lang="en-US" altLang="zh-CN" sz="2000" baseline="-25000" dirty="0"/>
              <a:t>+</a:t>
            </a:r>
            <a:r>
              <a:rPr lang="en-US" altLang="zh-CN" sz="2000" dirty="0"/>
              <a:t> = direction of largest increase in E.</a:t>
            </a:r>
          </a:p>
          <a:p>
            <a:pPr lvl="1"/>
            <a:r>
              <a:rPr lang="en-US" altLang="zh-CN" sz="2000" dirty="0"/>
              <a:t>λ</a:t>
            </a:r>
            <a:r>
              <a:rPr lang="en-US" altLang="zh-CN" sz="2000" baseline="-25000" dirty="0"/>
              <a:t>+</a:t>
            </a:r>
            <a:r>
              <a:rPr lang="en-US" altLang="zh-CN" sz="2000" dirty="0"/>
              <a:t> = amount of increase in direction x</a:t>
            </a:r>
            <a:r>
              <a:rPr lang="en-US" altLang="zh-CN" sz="2000" baseline="-25000" dirty="0"/>
              <a:t>+</a:t>
            </a:r>
            <a:r>
              <a:rPr lang="en-US" altLang="zh-CN" sz="2000" dirty="0"/>
              <a:t>.</a:t>
            </a:r>
          </a:p>
          <a:p>
            <a:pPr lvl="1"/>
            <a:r>
              <a:rPr lang="en-US" altLang="zh-CN" sz="2000" dirty="0"/>
              <a:t>x</a:t>
            </a:r>
            <a:r>
              <a:rPr lang="en-US" altLang="zh-CN" sz="2000" baseline="-25000" dirty="0"/>
              <a:t>-</a:t>
            </a:r>
            <a:r>
              <a:rPr lang="en-US" altLang="zh-CN" sz="2000" dirty="0"/>
              <a:t>= direction of smallest increase in E.</a:t>
            </a:r>
          </a:p>
          <a:p>
            <a:pPr lvl="1"/>
            <a:r>
              <a:rPr lang="el-GR" altLang="zh-CN" sz="2000" dirty="0"/>
              <a:t>λ</a:t>
            </a:r>
            <a:r>
              <a:rPr lang="en-US" altLang="zh-CN" sz="2000" baseline="-25000" dirty="0"/>
              <a:t>-</a:t>
            </a:r>
            <a:r>
              <a:rPr lang="en-US" altLang="zh-CN" sz="2000" dirty="0"/>
              <a:t>= amount of increase in direction x</a:t>
            </a:r>
            <a:r>
              <a:rPr lang="en-US" altLang="zh-CN" sz="2000" baseline="-25000" dirty="0"/>
              <a:t>-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1163" y="1524000"/>
            <a:ext cx="6072187" cy="226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8338" y="5430838"/>
            <a:ext cx="24288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500" dirty="0"/>
              <a:t>How are λ</a:t>
            </a:r>
            <a:r>
              <a:rPr lang="en-US" altLang="zh-CN" sz="2600" baseline="-25000" dirty="0"/>
              <a:t>+</a:t>
            </a:r>
            <a:r>
              <a:rPr lang="en-US" altLang="zh-CN" sz="2500" dirty="0"/>
              <a:t>, x</a:t>
            </a:r>
            <a:r>
              <a:rPr lang="en-US" altLang="zh-CN" sz="2600" baseline="-25000" dirty="0"/>
              <a:t>+</a:t>
            </a:r>
            <a:r>
              <a:rPr lang="en-US" altLang="zh-CN" sz="2500" dirty="0"/>
              <a:t>, λ</a:t>
            </a:r>
            <a:r>
              <a:rPr lang="en-US" altLang="zh-CN" sz="2600" baseline="-25000" dirty="0"/>
              <a:t>-</a:t>
            </a:r>
            <a:r>
              <a:rPr lang="en-US" altLang="zh-CN" sz="2500" dirty="0"/>
              <a:t>, and x</a:t>
            </a:r>
            <a:r>
              <a:rPr lang="en-US" altLang="zh-CN" sz="2600" baseline="-25000" dirty="0"/>
              <a:t>-</a:t>
            </a:r>
            <a:r>
              <a:rPr lang="en-US" altLang="zh-CN" sz="2500" dirty="0"/>
              <a:t>relevant for feature detection?:</a:t>
            </a:r>
          </a:p>
          <a:p>
            <a:pPr lvl="1"/>
            <a:r>
              <a:rPr lang="en-US" altLang="zh-CN" sz="1900" dirty="0"/>
              <a:t>What’s our feature scoring function?</a:t>
            </a:r>
          </a:p>
          <a:p>
            <a:r>
              <a:rPr lang="en-US" altLang="zh-CN" sz="2500" dirty="0"/>
              <a:t>Want E(</a:t>
            </a:r>
            <a:r>
              <a:rPr lang="en-US" altLang="zh-CN" sz="2500" dirty="0" err="1"/>
              <a:t>u,v</a:t>
            </a:r>
            <a:r>
              <a:rPr lang="en-US" altLang="zh-CN" sz="2500" dirty="0"/>
              <a:t>) to be large for small shifts in all directions.</a:t>
            </a:r>
          </a:p>
          <a:p>
            <a:pPr lvl="1"/>
            <a:r>
              <a:rPr lang="en-US" altLang="zh-CN" sz="1900" dirty="0"/>
              <a:t>The minimum of E(</a:t>
            </a:r>
            <a:r>
              <a:rPr lang="en-US" altLang="zh-CN" sz="1900" dirty="0" err="1"/>
              <a:t>u,v</a:t>
            </a:r>
            <a:r>
              <a:rPr lang="en-US" altLang="zh-CN" sz="1900" dirty="0"/>
              <a:t>) should be large, over all unit vectors [u v].</a:t>
            </a:r>
          </a:p>
          <a:p>
            <a:pPr lvl="1"/>
            <a:r>
              <a:rPr lang="en-US" altLang="zh-CN" sz="1900" dirty="0"/>
              <a:t>This minimum is given by the smaller </a:t>
            </a:r>
            <a:r>
              <a:rPr lang="en-US" altLang="zh-CN" sz="1900" dirty="0" err="1"/>
              <a:t>eigenvalue</a:t>
            </a:r>
            <a:r>
              <a:rPr lang="en-US" altLang="zh-CN" sz="1900" dirty="0"/>
              <a:t> (λ</a:t>
            </a:r>
            <a:r>
              <a:rPr lang="en-US" altLang="zh-CN" sz="2600" baseline="-25000" dirty="0"/>
              <a:t>-</a:t>
            </a:r>
            <a:r>
              <a:rPr lang="en-US" altLang="zh-CN" sz="1900" dirty="0"/>
              <a:t>) of </a:t>
            </a:r>
            <a:r>
              <a:rPr lang="en-US" altLang="zh-CN" sz="1900" b="1" dirty="0"/>
              <a:t>H</a:t>
            </a:r>
            <a:r>
              <a:rPr lang="en-US" altLang="zh-CN" sz="19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49" y="3947805"/>
            <a:ext cx="6757494" cy="240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500" dirty="0"/>
              <a:t>Here’s what you do: </a:t>
            </a:r>
          </a:p>
          <a:p>
            <a:pPr lvl="1"/>
            <a:r>
              <a:rPr lang="en-US" altLang="zh-CN" sz="1900" dirty="0"/>
              <a:t>Compute the gradient at each point in the image. </a:t>
            </a:r>
            <a:endParaRPr lang="en-US" altLang="zh-CN" sz="2500" dirty="0"/>
          </a:p>
          <a:p>
            <a:pPr lvl="1"/>
            <a:r>
              <a:rPr lang="en-US" altLang="zh-CN" sz="1900" dirty="0"/>
              <a:t>Create the </a:t>
            </a:r>
            <a:r>
              <a:rPr lang="en-US" altLang="zh-CN" sz="1900" b="1" dirty="0"/>
              <a:t>H</a:t>
            </a:r>
            <a:r>
              <a:rPr lang="en-US" altLang="zh-CN" sz="1900" dirty="0"/>
              <a:t> matrix from the entries in the gradient </a:t>
            </a:r>
          </a:p>
          <a:p>
            <a:pPr lvl="1"/>
            <a:r>
              <a:rPr lang="en-US" altLang="zh-CN" sz="1900" dirty="0"/>
              <a:t>Compute the </a:t>
            </a:r>
            <a:r>
              <a:rPr lang="en-US" altLang="zh-CN" sz="1900" dirty="0" err="1"/>
              <a:t>eigenvalues</a:t>
            </a:r>
            <a:r>
              <a:rPr lang="en-US" altLang="zh-CN" sz="1900" dirty="0"/>
              <a:t>.</a:t>
            </a:r>
          </a:p>
          <a:p>
            <a:pPr lvl="1"/>
            <a:r>
              <a:rPr lang="en-US" altLang="zh-CN" sz="1900" dirty="0"/>
              <a:t>Find points with large response (λ</a:t>
            </a:r>
            <a:r>
              <a:rPr lang="en-US" altLang="zh-CN" sz="1900" baseline="-25000" dirty="0"/>
              <a:t>-</a:t>
            </a:r>
            <a:r>
              <a:rPr lang="en-US" altLang="zh-CN" sz="1900" dirty="0"/>
              <a:t> &gt; threshold).</a:t>
            </a:r>
          </a:p>
          <a:p>
            <a:pPr lvl="1"/>
            <a:r>
              <a:rPr lang="en-US" altLang="zh-CN" sz="1900" dirty="0"/>
              <a:t>Choose those points where λ</a:t>
            </a:r>
            <a:r>
              <a:rPr lang="en-US" altLang="zh-CN" sz="1900" baseline="-25000" dirty="0"/>
              <a:t>-</a:t>
            </a:r>
            <a:r>
              <a:rPr lang="en-US" altLang="zh-CN" sz="1900" dirty="0"/>
              <a:t> is a local maximum as features.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6325" y="3816276"/>
            <a:ext cx="7065233" cy="250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500" dirty="0"/>
              <a:t>Here’s what you do: </a:t>
            </a:r>
          </a:p>
          <a:p>
            <a:pPr lvl="1"/>
            <a:r>
              <a:rPr lang="en-US" altLang="zh-CN" sz="1900" dirty="0"/>
              <a:t>Compute the gradient at each point in the image. </a:t>
            </a:r>
            <a:endParaRPr lang="en-US" altLang="zh-CN" sz="2500" dirty="0"/>
          </a:p>
          <a:p>
            <a:pPr lvl="1"/>
            <a:r>
              <a:rPr lang="en-US" altLang="zh-CN" sz="1900" dirty="0"/>
              <a:t>Create the </a:t>
            </a:r>
            <a:r>
              <a:rPr lang="en-US" altLang="zh-CN" sz="1900" b="1" dirty="0"/>
              <a:t>H</a:t>
            </a:r>
            <a:r>
              <a:rPr lang="en-US" altLang="zh-CN" sz="1900" dirty="0"/>
              <a:t> matrix from the entries in the gradient </a:t>
            </a:r>
          </a:p>
          <a:p>
            <a:pPr lvl="1"/>
            <a:r>
              <a:rPr lang="en-US" altLang="zh-CN" sz="1900" dirty="0"/>
              <a:t>Compute the </a:t>
            </a:r>
            <a:r>
              <a:rPr lang="en-US" altLang="zh-CN" sz="1900" dirty="0" err="1"/>
              <a:t>eigenvalues</a:t>
            </a:r>
            <a:r>
              <a:rPr lang="en-US" altLang="zh-CN" sz="1900" dirty="0"/>
              <a:t>.</a:t>
            </a:r>
          </a:p>
          <a:p>
            <a:pPr lvl="1"/>
            <a:r>
              <a:rPr lang="en-US" altLang="zh-CN" sz="1900" dirty="0"/>
              <a:t>Find points with large response (λ</a:t>
            </a:r>
            <a:r>
              <a:rPr lang="en-US" altLang="zh-CN" sz="1900" baseline="-25000" dirty="0"/>
              <a:t>-</a:t>
            </a:r>
            <a:r>
              <a:rPr lang="en-US" altLang="zh-CN" sz="1900" dirty="0"/>
              <a:t> &gt; threshold).</a:t>
            </a:r>
          </a:p>
          <a:p>
            <a:pPr lvl="1"/>
            <a:r>
              <a:rPr lang="en-US" altLang="zh-CN" sz="1900" dirty="0"/>
              <a:t>Choose those points where λ</a:t>
            </a:r>
            <a:r>
              <a:rPr lang="en-US" altLang="zh-CN" sz="1900" baseline="-25000" dirty="0"/>
              <a:t>-</a:t>
            </a:r>
            <a:r>
              <a:rPr lang="en-US" altLang="zh-CN" sz="1900" dirty="0"/>
              <a:t> is a local maximum as features.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238250" y="3429000"/>
            <a:ext cx="6743700" cy="381000"/>
          </a:xfrm>
          <a:prstGeom prst="roundRect">
            <a:avLst/>
          </a:prstGeom>
          <a:noFill/>
          <a:ln w="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0" y="3886200"/>
            <a:ext cx="5391150" cy="245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Moravec</a:t>
            </a:r>
            <a:r>
              <a:rPr lang="en-US" altLang="zh-CN" dirty="0"/>
              <a:t>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1026" name="Picture 2" descr="http://img.my.csdn.net/uploads/201209/18/1347951048_4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4" y="1512519"/>
            <a:ext cx="6321426" cy="47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/>
              <a:t>To measure the corner strength:</a:t>
            </a:r>
          </a:p>
          <a:p>
            <a:pPr lvl="1">
              <a:buNone/>
            </a:pPr>
            <a:r>
              <a:rPr lang="es-ES" altLang="zh-CN" sz="2200" dirty="0"/>
              <a:t>			R = det(H) – k(trace(H))</a:t>
            </a:r>
            <a:r>
              <a:rPr lang="es-ES" altLang="zh-CN" sz="2200" baseline="30000" dirty="0"/>
              <a:t>2</a:t>
            </a:r>
          </a:p>
          <a:p>
            <a:pPr marL="342900" lvl="1" indent="-342900">
              <a:buNone/>
            </a:pPr>
            <a:r>
              <a:rPr lang="en-US" altLang="zh-CN" sz="2400" dirty="0"/>
              <a:t>	</a:t>
            </a:r>
            <a:r>
              <a:rPr lang="en-US" altLang="zh-CN" sz="2200" dirty="0"/>
              <a:t>where</a:t>
            </a:r>
          </a:p>
          <a:p>
            <a:pPr lvl="1">
              <a:buNone/>
            </a:pPr>
            <a:r>
              <a:rPr lang="en-US" altLang="zh-CN" sz="2200" dirty="0"/>
              <a:t>			trace(H) = </a:t>
            </a:r>
            <a:r>
              <a:rPr lang="el-GR" altLang="zh-CN" sz="2200" dirty="0"/>
              <a:t>λ</a:t>
            </a:r>
            <a:r>
              <a:rPr lang="el-GR" altLang="zh-CN" sz="2200" baseline="-25000" dirty="0"/>
              <a:t>1</a:t>
            </a:r>
            <a:r>
              <a:rPr lang="el-GR" altLang="zh-CN" sz="2200" dirty="0"/>
              <a:t> + λ</a:t>
            </a:r>
            <a:r>
              <a:rPr lang="el-GR" altLang="zh-CN" sz="2200" baseline="-25000" dirty="0"/>
              <a:t>2</a:t>
            </a:r>
            <a:endParaRPr lang="en-US" altLang="zh-CN" sz="2200" baseline="-25000" dirty="0"/>
          </a:p>
          <a:p>
            <a:pPr lvl="1">
              <a:buNone/>
            </a:pPr>
            <a:r>
              <a:rPr lang="en-US" altLang="zh-CN" sz="2200" dirty="0"/>
              <a:t>			</a:t>
            </a:r>
            <a:r>
              <a:rPr lang="en-US" altLang="zh-CN" sz="2200" dirty="0" err="1"/>
              <a:t>det</a:t>
            </a:r>
            <a:r>
              <a:rPr lang="en-US" altLang="zh-CN" sz="2200" dirty="0"/>
              <a:t>(H) = </a:t>
            </a:r>
            <a:r>
              <a:rPr lang="el-GR" altLang="zh-CN" sz="2200" dirty="0"/>
              <a:t>λ</a:t>
            </a:r>
            <a:r>
              <a:rPr lang="el-GR" altLang="zh-CN" sz="2200" baseline="-25000" dirty="0"/>
              <a:t>1</a:t>
            </a:r>
            <a:r>
              <a:rPr lang="el-GR" altLang="zh-CN" sz="2200" dirty="0"/>
              <a:t> λ</a:t>
            </a:r>
            <a:r>
              <a:rPr lang="el-GR" altLang="zh-CN" sz="2200" baseline="-25000" dirty="0"/>
              <a:t>2</a:t>
            </a:r>
            <a:endParaRPr lang="en-US" altLang="zh-CN" sz="2200" baseline="-25000" dirty="0"/>
          </a:p>
          <a:p>
            <a:pPr lvl="1">
              <a:buNone/>
            </a:pPr>
            <a:r>
              <a:rPr lang="en-US" altLang="zh-CN" sz="2200" dirty="0"/>
              <a:t>(</a:t>
            </a:r>
            <a:r>
              <a:rPr lang="el-GR" altLang="zh-CN" sz="2200" dirty="0"/>
              <a:t>λ</a:t>
            </a:r>
            <a:r>
              <a:rPr lang="el-GR" altLang="zh-CN" sz="2200" baseline="-25000" dirty="0"/>
              <a:t>1</a:t>
            </a:r>
            <a:r>
              <a:rPr lang="el-GR" altLang="zh-CN" sz="2200" dirty="0"/>
              <a:t> + λ</a:t>
            </a:r>
            <a:r>
              <a:rPr lang="el-GR" altLang="zh-CN" sz="2200" baseline="-25000" dirty="0"/>
              <a:t>2</a:t>
            </a:r>
            <a:r>
              <a:rPr lang="en-US" altLang="zh-CN" sz="2200" baseline="-25000" dirty="0"/>
              <a:t> </a:t>
            </a:r>
            <a:r>
              <a:rPr lang="en-US" altLang="zh-CN" sz="2200" dirty="0"/>
              <a:t>are the </a:t>
            </a:r>
            <a:r>
              <a:rPr lang="en-US" altLang="zh-CN" sz="2200" dirty="0" err="1"/>
              <a:t>eigenvalues</a:t>
            </a:r>
            <a:r>
              <a:rPr lang="en-US" altLang="zh-CN" sz="2200" dirty="0"/>
              <a:t> of H)</a:t>
            </a:r>
          </a:p>
          <a:p>
            <a:r>
              <a:rPr lang="en-US" altLang="zh-CN" sz="2200" dirty="0"/>
              <a:t>R is positive for corners, negative in edge regions, and small in flat regions.</a:t>
            </a:r>
          </a:p>
          <a:p>
            <a:r>
              <a:rPr lang="en-US" altLang="zh-CN" sz="2200" dirty="0"/>
              <a:t>Very similar to λ</a:t>
            </a:r>
            <a:r>
              <a:rPr lang="en-US" altLang="zh-CN" sz="2200" baseline="-25000" dirty="0"/>
              <a:t>-</a:t>
            </a:r>
            <a:r>
              <a:rPr lang="en-US" altLang="zh-CN" sz="2200" dirty="0"/>
              <a:t> but less expensive (no square root).</a:t>
            </a:r>
          </a:p>
          <a:p>
            <a:r>
              <a:rPr lang="en-US" altLang="zh-CN" sz="2200" dirty="0"/>
              <a:t>Also called the “Harris Corner Detector” or “Harris Operator”.</a:t>
            </a:r>
          </a:p>
          <a:p>
            <a:r>
              <a:rPr lang="en-US" altLang="zh-CN" sz="2200" dirty="0"/>
              <a:t>Lots of other detectors, this is one of the most popular.</a:t>
            </a:r>
            <a:endParaRPr lang="es-ES" altLang="zh-CN" sz="2200" dirty="0"/>
          </a:p>
          <a:p>
            <a:endParaRPr lang="es-ES" altLang="zh-CN" sz="2600" baseline="30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C42A5-0ABC-44CD-B4EB-8F5B87A987F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72" y="838773"/>
            <a:ext cx="8496535" cy="51426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0CA48C-EA66-44CF-8004-FBCB9FA11857}"/>
              </a:ext>
            </a:extLst>
          </p:cNvPr>
          <p:cNvSpPr txBox="1"/>
          <p:nvPr/>
        </p:nvSpPr>
        <p:spPr>
          <a:xfrm>
            <a:off x="1437735" y="3375804"/>
            <a:ext cx="316304" cy="400110"/>
          </a:xfrm>
          <a:prstGeom prst="rect">
            <a:avLst/>
          </a:prstGeom>
          <a:solidFill>
            <a:srgbClr val="3333FF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/>
              <a:t>Image matching is a fundamental aspect of many problems in computer vision.</a:t>
            </a:r>
          </a:p>
          <a:p>
            <a:pPr lvl="1"/>
            <a:r>
              <a:rPr lang="en-US" altLang="zh-CN" sz="2200" dirty="0"/>
              <a:t>Object or scene recognition</a:t>
            </a:r>
          </a:p>
          <a:p>
            <a:pPr lvl="1"/>
            <a:r>
              <a:rPr lang="en-US" altLang="zh-CN" sz="2200" dirty="0"/>
              <a:t>Solving for 3D structure from multiple images</a:t>
            </a:r>
          </a:p>
          <a:p>
            <a:pPr lvl="1"/>
            <a:r>
              <a:rPr lang="en-US" altLang="zh-CN" sz="2200" dirty="0"/>
              <a:t>Stereo correspondence</a:t>
            </a:r>
          </a:p>
          <a:p>
            <a:pPr lvl="1"/>
            <a:r>
              <a:rPr lang="en-US" altLang="zh-CN" sz="2200" dirty="0"/>
              <a:t>Image alignment &amp; stitching</a:t>
            </a:r>
          </a:p>
          <a:p>
            <a:pPr lvl="1"/>
            <a:r>
              <a:rPr lang="en-US" altLang="zh-CN" sz="2200" dirty="0"/>
              <a:t>Image indexing and search</a:t>
            </a:r>
          </a:p>
          <a:p>
            <a:pPr lvl="1"/>
            <a:r>
              <a:rPr lang="en-US" altLang="zh-CN" sz="2200" dirty="0"/>
              <a:t>Motion tracking</a:t>
            </a:r>
          </a:p>
          <a:p>
            <a:r>
              <a:rPr lang="en-US" altLang="zh-CN" sz="2600" dirty="0"/>
              <a:t>Find “interesting” pieces of the image</a:t>
            </a:r>
          </a:p>
          <a:p>
            <a:pPr lvl="1"/>
            <a:r>
              <a:rPr lang="en-US" altLang="zh-CN" sz="2200" dirty="0"/>
              <a:t>Focus attention of algorithms</a:t>
            </a:r>
          </a:p>
          <a:p>
            <a:pPr lvl="1"/>
            <a:r>
              <a:rPr lang="en-US" altLang="zh-CN" sz="2200" dirty="0"/>
              <a:t>Speed up computation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9338" y="1466850"/>
            <a:ext cx="4514463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213" y="1600200"/>
            <a:ext cx="7303159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0" hangingPunct="0">
              <a:spcBef>
                <a:spcPct val="20000"/>
              </a:spcBef>
            </a:pPr>
            <a:endParaRPr kumimoji="0" lang="en-US" altLang="zh-CN" sz="25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763" y="1600200"/>
            <a:ext cx="6839489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763" y="1619251"/>
            <a:ext cx="6815137" cy="479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1015"/>
            <a:ext cx="9105900" cy="399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 Detector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239" y="1600200"/>
            <a:ext cx="6767512" cy="479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Descriptors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600" dirty="0"/>
              <a:t>Descriptors characterize the local neighborhood of a point. </a:t>
            </a:r>
          </a:p>
          <a:p>
            <a:pPr lvl="1"/>
            <a:r>
              <a:rPr lang="en-US" altLang="zh-CN" sz="2200" dirty="0"/>
              <a:t>Grey values within a square window around the point can be used directly.</a:t>
            </a:r>
          </a:p>
          <a:p>
            <a:pPr lvl="1"/>
            <a:r>
              <a:rPr lang="en-US" altLang="zh-CN" sz="2200" dirty="0"/>
              <a:t>Grey value derivatives or differential invariants can also be used.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6363" y="1600200"/>
            <a:ext cx="58578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We know how to detect good features.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Next question: how to match them? 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zh-CN" sz="2600" b="0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Vector comparison using a distance measure can be used.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1088" y="2547938"/>
            <a:ext cx="6672261" cy="273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Matching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Given a feature in I</a:t>
            </a:r>
            <a:r>
              <a:rPr lang="en-US" altLang="zh-CN" sz="2800" baseline="-25000" dirty="0">
                <a:ea typeface="宋体" pitchFamily="2" charset="-122"/>
              </a:rPr>
              <a:t>1</a:t>
            </a:r>
            <a:r>
              <a:rPr lang="en-US" altLang="zh-CN" sz="2800" dirty="0">
                <a:ea typeface="宋体" pitchFamily="2" charset="-122"/>
              </a:rPr>
              <a:t>, how to find the best match in I</a:t>
            </a:r>
            <a:r>
              <a:rPr lang="en-US" altLang="zh-CN" sz="2800" baseline="-25000" dirty="0">
                <a:ea typeface="宋体" pitchFamily="2" charset="-122"/>
              </a:rPr>
              <a:t>2</a:t>
            </a:r>
            <a:r>
              <a:rPr lang="en-US" altLang="zh-CN" sz="2800" dirty="0">
                <a:ea typeface="宋体" pitchFamily="2" charset="-122"/>
              </a:rPr>
              <a:t>?:</a:t>
            </a:r>
          </a:p>
          <a:p>
            <a:pPr lvl="1"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Define a distance function that compares two descriptors.</a:t>
            </a:r>
          </a:p>
          <a:p>
            <a:pPr lvl="1"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Test all the features in I</a:t>
            </a:r>
            <a:r>
              <a:rPr lang="en-US" altLang="zh-CN" sz="2200" baseline="-25000" dirty="0">
                <a:ea typeface="宋体" pitchFamily="2" charset="-122"/>
              </a:rPr>
              <a:t>2</a:t>
            </a:r>
            <a:r>
              <a:rPr lang="en-US" altLang="zh-CN" sz="2200" dirty="0">
                <a:ea typeface="宋体" pitchFamily="2" charset="-122"/>
              </a:rPr>
              <a:t>, find the one with minimum distance.</a:t>
            </a:r>
          </a:p>
          <a:p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0" y="3908911"/>
            <a:ext cx="7496175" cy="237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Examples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525963"/>
          </a:xfrm>
        </p:spPr>
        <p:txBody>
          <a:bodyPr/>
          <a:lstStyle/>
          <a:p>
            <a:pPr lvl="1">
              <a:spcBef>
                <a:spcPts val="600"/>
              </a:spcBef>
            </a:pPr>
            <a:endParaRPr lang="en-US" altLang="zh-CN" sz="2400" dirty="0">
              <a:ea typeface="宋体" pitchFamily="2" charset="-122"/>
            </a:endParaRPr>
          </a:p>
          <a:p>
            <a:pPr lvl="1">
              <a:spcBef>
                <a:spcPts val="600"/>
              </a:spcBef>
            </a:pP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8263" y="1638300"/>
            <a:ext cx="6453187" cy="47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endParaRPr lang="en-US" altLang="zh-CN" sz="2600" dirty="0"/>
          </a:p>
          <a:p>
            <a:pPr>
              <a:buNone/>
            </a:pPr>
            <a:endParaRPr lang="en-US" altLang="zh-CN" sz="2600" dirty="0"/>
          </a:p>
          <a:p>
            <a:r>
              <a:rPr lang="en-US" altLang="zh-CN" sz="2800" dirty="0"/>
              <a:t>Object recognition: Find correspondences between feature points in training and test images.</a:t>
            </a:r>
          </a:p>
          <a:p>
            <a:endParaRPr lang="en-US" altLang="zh-CN" sz="2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851" y="1676400"/>
            <a:ext cx="7486650" cy="316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3488" y="1617663"/>
            <a:ext cx="6558055" cy="47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Features: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Matches can be improved using local constraints</a:t>
            </a:r>
          </a:p>
          <a:p>
            <a:pPr lvl="1"/>
            <a:r>
              <a:rPr lang="en-US" altLang="zh-CN" sz="2400" dirty="0"/>
              <a:t>neighboring points should match</a:t>
            </a:r>
          </a:p>
          <a:p>
            <a:pPr lvl="1"/>
            <a:r>
              <a:rPr lang="en-US" altLang="zh-CN" sz="2400" dirty="0"/>
              <a:t>angles, length ratios should be similar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63" y="3190874"/>
            <a:ext cx="632144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the 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 altLang="zh-CN" sz="2400" dirty="0"/>
              <a:t>Detection of interest points/regions</a:t>
            </a:r>
          </a:p>
          <a:p>
            <a:pPr lvl="1"/>
            <a:r>
              <a:rPr lang="en-US" altLang="zh-CN" sz="2000" dirty="0"/>
              <a:t>Harris detector</a:t>
            </a:r>
          </a:p>
          <a:p>
            <a:pPr lvl="1"/>
            <a:r>
              <a:rPr lang="en-US" altLang="zh-CN" sz="2000" dirty="0"/>
              <a:t>Blob detector based on </a:t>
            </a:r>
            <a:r>
              <a:rPr lang="en-US" altLang="zh-CN" sz="2000" dirty="0" err="1"/>
              <a:t>Laplacian</a:t>
            </a:r>
            <a:endParaRPr lang="en-US" altLang="zh-CN" sz="2000" dirty="0"/>
          </a:p>
          <a:p>
            <a:r>
              <a:rPr lang="en-US" altLang="zh-CN" sz="2400" dirty="0"/>
              <a:t>Computation of descriptors for each point</a:t>
            </a:r>
          </a:p>
          <a:p>
            <a:pPr lvl="1"/>
            <a:r>
              <a:rPr lang="en-US" altLang="zh-CN" sz="2000" dirty="0"/>
              <a:t>Gray value patch, differential invariants, steerable filter, SIFT descriptor</a:t>
            </a:r>
          </a:p>
          <a:p>
            <a:r>
              <a:rPr lang="en-US" altLang="zh-CN" sz="2400" dirty="0"/>
              <a:t>Similarity of descriptors</a:t>
            </a:r>
          </a:p>
          <a:p>
            <a:pPr lvl="1"/>
            <a:r>
              <a:rPr lang="fr-FR" altLang="zh-CN" sz="2000" dirty="0"/>
              <a:t>Correlation, Mahalanobis distance, Euclidean distance</a:t>
            </a:r>
          </a:p>
          <a:p>
            <a:r>
              <a:rPr lang="en-US" altLang="zh-CN" sz="2400" dirty="0"/>
              <a:t>Semi-local constraints</a:t>
            </a:r>
          </a:p>
          <a:p>
            <a:pPr lvl="1"/>
            <a:r>
              <a:rPr lang="en-US" altLang="zh-CN" sz="2000" dirty="0"/>
              <a:t>Geometrical or statistical relations between neighborhood points</a:t>
            </a:r>
          </a:p>
          <a:p>
            <a:r>
              <a:rPr lang="en-US" altLang="zh-CN" sz="2400" dirty="0"/>
              <a:t>Global verification</a:t>
            </a:r>
          </a:p>
          <a:p>
            <a:pPr lvl="1"/>
            <a:r>
              <a:rPr lang="en-US" altLang="zh-CN" sz="2000" dirty="0"/>
              <a:t>Robust estimation of geometry between images</a:t>
            </a:r>
            <a:endParaRPr lang="fr-FR" altLang="zh-CN" sz="20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	Thank you for your attention and attendance.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pPr>
              <a:buNone/>
            </a:pPr>
            <a:endParaRPr lang="en-US" altLang="zh-CN" sz="800" dirty="0"/>
          </a:p>
          <a:p>
            <a:pPr>
              <a:buNone/>
            </a:pPr>
            <a:r>
              <a:rPr lang="en-US" altLang="zh-CN" dirty="0"/>
              <a:t>Stereo correspondence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2468014"/>
            <a:ext cx="8077200" cy="305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000" dirty="0"/>
          </a:p>
          <a:p>
            <a:pPr>
              <a:buNone/>
            </a:pPr>
            <a:r>
              <a:rPr lang="en-US" altLang="zh-CN" sz="2000" dirty="0"/>
              <a:t>	</a:t>
            </a:r>
          </a:p>
          <a:p>
            <a:pPr>
              <a:buNone/>
            </a:pPr>
            <a:r>
              <a:rPr lang="en-US" altLang="zh-CN" sz="2800" dirty="0"/>
              <a:t>	</a:t>
            </a:r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	</a:t>
            </a:r>
            <a:r>
              <a:rPr lang="en-US" altLang="zh-CN" sz="2400" dirty="0"/>
              <a:t>3D reconstruction: find correspondences between feature points in two images of the same scene.</a:t>
            </a:r>
            <a:endParaRPr lang="en-US" altLang="zh-CN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9651" y="1662114"/>
            <a:ext cx="7105650" cy="3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1695449"/>
            <a:ext cx="8086725" cy="467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	</a:t>
            </a:r>
          </a:p>
          <a:p>
            <a:pPr>
              <a:buNone/>
            </a:pPr>
            <a:r>
              <a:rPr lang="en-US" altLang="zh-CN" sz="2400" dirty="0"/>
              <a:t>Two images of Rome from </a:t>
            </a:r>
            <a:r>
              <a:rPr lang="en-US" altLang="zh-CN" sz="2400" dirty="0" err="1"/>
              <a:t>Flickr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sz="2400" dirty="0"/>
              <a:t>		Two images of Rome from </a:t>
            </a:r>
            <a:r>
              <a:rPr lang="en-US" altLang="zh-CN" sz="2400" dirty="0" err="1"/>
              <a:t>Flickr</a:t>
            </a:r>
            <a:r>
              <a:rPr lang="en-US" altLang="zh-CN" sz="2400" dirty="0"/>
              <a:t>: harder case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52600"/>
            <a:ext cx="8211506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Matching Applications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0">
              <a:buNone/>
            </a:pPr>
            <a:r>
              <a:rPr lang="en-US" altLang="zh-CN" sz="2400" dirty="0">
                <a:solidFill>
                  <a:srgbClr val="E4E9EF">
                    <a:lumMod val="25000"/>
                  </a:srgbClr>
                </a:solidFill>
              </a:rPr>
              <a:t>	Two images from NASA Mars Rover: even harder case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" y="1657350"/>
            <a:ext cx="7843838" cy="397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1430</Words>
  <Application>Microsoft Office PowerPoint</Application>
  <PresentationFormat>全屏显示(4:3)</PresentationFormat>
  <Paragraphs>372</Paragraphs>
  <Slides>43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Century Gothic</vt:lpstr>
      <vt:lpstr>Courier New</vt:lpstr>
      <vt:lpstr>Palatino Linotype</vt:lpstr>
      <vt:lpstr>Times New Roman</vt:lpstr>
      <vt:lpstr>Executive</vt:lpstr>
      <vt:lpstr>Computer Vision Lecture 12: Local Feature Detectors Part I</vt:lpstr>
      <vt:lpstr>Outline</vt:lpstr>
      <vt:lpstr>Image Matching</vt:lpstr>
      <vt:lpstr>Image Matching Applications</vt:lpstr>
      <vt:lpstr>Image Matching Applications</vt:lpstr>
      <vt:lpstr>Image Matching Applications</vt:lpstr>
      <vt:lpstr>Image Matching Applications</vt:lpstr>
      <vt:lpstr>Image Matching Applications</vt:lpstr>
      <vt:lpstr>Image Matching Applications</vt:lpstr>
      <vt:lpstr>Image Matching Applications</vt:lpstr>
      <vt:lpstr>Advantages of Local Features</vt:lpstr>
      <vt:lpstr>Local Features</vt:lpstr>
      <vt:lpstr>Local Measures of Uniqueness</vt:lpstr>
      <vt:lpstr>Local Measures of Uniqueness</vt:lpstr>
      <vt:lpstr>Local Features and Image Matching</vt:lpstr>
      <vt:lpstr>Overview of the Approach</vt:lpstr>
      <vt:lpstr>Local Features: Detection</vt:lpstr>
      <vt:lpstr>Local Features: Detection</vt:lpstr>
      <vt:lpstr>Local Features: Detection</vt:lpstr>
      <vt:lpstr>Local Features: Detection</vt:lpstr>
      <vt:lpstr>Quick EigenVector/Value Review</vt:lpstr>
      <vt:lpstr>Calculation of Eigen Vector/ Value: Example</vt:lpstr>
      <vt:lpstr>Local Features: Detection</vt:lpstr>
      <vt:lpstr>Local Features: Detection</vt:lpstr>
      <vt:lpstr>Local Features: Detection</vt:lpstr>
      <vt:lpstr>Local Features: Detection</vt:lpstr>
      <vt:lpstr>Moravec Detector</vt:lpstr>
      <vt:lpstr>Harris Detector</vt:lpstr>
      <vt:lpstr>PowerPoint 演示文稿</vt:lpstr>
      <vt:lpstr>Harris Detector</vt:lpstr>
      <vt:lpstr>Harris Detector Example</vt:lpstr>
      <vt:lpstr>Harris Detector Example</vt:lpstr>
      <vt:lpstr>Harris Detector Example</vt:lpstr>
      <vt:lpstr>Harris Detector Example</vt:lpstr>
      <vt:lpstr>Harris Detector Example</vt:lpstr>
      <vt:lpstr>Local Features: Descriptors</vt:lpstr>
      <vt:lpstr>Local Features: Matching</vt:lpstr>
      <vt:lpstr>Local Features: Matching</vt:lpstr>
      <vt:lpstr>Matching Examples</vt:lpstr>
      <vt:lpstr>Matching Examples</vt:lpstr>
      <vt:lpstr>Local Features: Matching</vt:lpstr>
      <vt:lpstr>Summary of the Approach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Curriculum</dc:title>
  <dc:creator>Apple</dc:creator>
  <cp:lastModifiedBy>YAN SUN</cp:lastModifiedBy>
  <cp:revision>1184</cp:revision>
  <dcterms:created xsi:type="dcterms:W3CDTF">2012-04-18T07:05:14Z</dcterms:created>
  <dcterms:modified xsi:type="dcterms:W3CDTF">2019-12-03T02:14:05Z</dcterms:modified>
</cp:coreProperties>
</file>